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46" r:id="rId39"/>
    <p:sldId id="344" r:id="rId40"/>
    <p:sldId id="343" r:id="rId41"/>
    <p:sldId id="345" r:id="rId42"/>
    <p:sldId id="347" r:id="rId43"/>
    <p:sldId id="348" r:id="rId44"/>
    <p:sldId id="349" r:id="rId45"/>
    <p:sldId id="351" r:id="rId46"/>
    <p:sldId id="259" r:id="rId47"/>
    <p:sldId id="260" r:id="rId48"/>
    <p:sldId id="274" r:id="rId49"/>
    <p:sldId id="262" r:id="rId50"/>
    <p:sldId id="272" r:id="rId51"/>
    <p:sldId id="292" r:id="rId52"/>
    <p:sldId id="293" r:id="rId53"/>
    <p:sldId id="305" r:id="rId54"/>
    <p:sldId id="304" r:id="rId55"/>
    <p:sldId id="306" r:id="rId56"/>
    <p:sldId id="307" r:id="rId57"/>
    <p:sldId id="294" r:id="rId58"/>
    <p:sldId id="296" r:id="rId59"/>
    <p:sldId id="278" r:id="rId60"/>
    <p:sldId id="280" r:id="rId61"/>
    <p:sldId id="322" r:id="rId62"/>
    <p:sldId id="297" r:id="rId63"/>
    <p:sldId id="298" r:id="rId64"/>
    <p:sldId id="299" r:id="rId65"/>
    <p:sldId id="300" r:id="rId66"/>
    <p:sldId id="338" r:id="rId67"/>
    <p:sldId id="339" r:id="rId68"/>
    <p:sldId id="340" r:id="rId69"/>
    <p:sldId id="301" r:id="rId70"/>
    <p:sldId id="324" r:id="rId71"/>
    <p:sldId id="342" r:id="rId72"/>
    <p:sldId id="323" r:id="rId73"/>
    <p:sldId id="308" r:id="rId74"/>
    <p:sldId id="302" r:id="rId75"/>
    <p:sldId id="303" r:id="rId76"/>
    <p:sldId id="295" r:id="rId77"/>
    <p:sldId id="273" r:id="rId78"/>
    <p:sldId id="277" r:id="rId79"/>
    <p:sldId id="275" r:id="rId80"/>
    <p:sldId id="276" r:id="rId81"/>
    <p:sldId id="279" r:id="rId82"/>
    <p:sldId id="261" r:id="rId83"/>
    <p:sldId id="264" r:id="rId8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F0B1-8BDF-4A76-92CB-5FEFBDE9F68C}" type="datetimeFigureOut">
              <a:rPr lang="zh-TW" altLang="en-US" smtClean="0"/>
              <a:t>2023/8/14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C9A92-0A08-43CE-90A8-E29E2D48E015}" type="slidenum">
              <a:rPr lang="zh-TW" altLang="en-US" smtClean="0"/>
              <a:t>‹#›</a:t>
            </a:fld>
            <a:endParaRPr lang="zh-TW" altLang="en-US"/>
          </a:p>
        </p:txBody>
      </p:sp>
    </p:spTree>
    <p:extLst>
      <p:ext uri="{BB962C8B-B14F-4D97-AF65-F5344CB8AC3E}">
        <p14:creationId xmlns:p14="http://schemas.microsoft.com/office/powerpoint/2010/main" val="56723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DCC9A92-0A08-43CE-90A8-E29E2D48E015}" type="slidenum">
              <a:rPr lang="zh-TW" altLang="en-US" smtClean="0"/>
              <a:t>46</a:t>
            </a:fld>
            <a:endParaRPr lang="zh-TW" altLang="en-US"/>
          </a:p>
        </p:txBody>
      </p:sp>
    </p:spTree>
    <p:extLst>
      <p:ext uri="{BB962C8B-B14F-4D97-AF65-F5344CB8AC3E}">
        <p14:creationId xmlns:p14="http://schemas.microsoft.com/office/powerpoint/2010/main" val="1107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5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8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Week27</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850E8-BDDC-5EFD-BA94-29608C8B337B}"/>
              </a:ext>
            </a:extLst>
          </p:cNvPr>
          <p:cNvSpPr>
            <a:spLocks noGrp="1"/>
          </p:cNvSpPr>
          <p:nvPr>
            <p:ph type="title"/>
          </p:nvPr>
        </p:nvSpPr>
        <p:spPr>
          <a:xfrm>
            <a:off x="838200" y="94187"/>
            <a:ext cx="10515600" cy="1325563"/>
          </a:xfrm>
        </p:spPr>
        <p:txBody>
          <a:bodyPr/>
          <a:lstStyle/>
          <a:p>
            <a:pPr algn="ctr"/>
            <a:r>
              <a:rPr lang="zh-TW" altLang="en-US" dirty="0">
                <a:latin typeface="標楷體" panose="03000509000000000000" pitchFamily="65" charset="-120"/>
                <a:ea typeface="標楷體" panose="03000509000000000000" pitchFamily="65" charset="-120"/>
              </a:rPr>
              <a:t>獨立測試集的部分</a:t>
            </a:r>
          </a:p>
        </p:txBody>
      </p:sp>
      <p:sp>
        <p:nvSpPr>
          <p:cNvPr id="3" name="內容版面配置區 2">
            <a:extLst>
              <a:ext uri="{FF2B5EF4-FFF2-40B4-BE49-F238E27FC236}">
                <a16:creationId xmlns:a16="http://schemas.microsoft.com/office/drawing/2014/main" id="{4F88E85F-87D6-7F26-E5CD-E3C3A741C5FC}"/>
              </a:ext>
            </a:extLst>
          </p:cNvPr>
          <p:cNvSpPr>
            <a:spLocks noGrp="1"/>
          </p:cNvSpPr>
          <p:nvPr>
            <p:ph idx="1"/>
          </p:nvPr>
        </p:nvSpPr>
        <p:spPr>
          <a:xfrm>
            <a:off x="838200" y="1502353"/>
            <a:ext cx="10515600" cy="4351338"/>
          </a:xfrm>
        </p:spPr>
        <p:txBody>
          <a:bodyPr/>
          <a:lstStyle/>
          <a:p>
            <a:pPr marL="0" indent="0" algn="ctr">
              <a:buNone/>
            </a:pPr>
            <a:r>
              <a:rPr lang="zh-TW" altLang="en-US" dirty="0">
                <a:latin typeface="標楷體" panose="03000509000000000000" pitchFamily="65" charset="-120"/>
                <a:ea typeface="標楷體" panose="03000509000000000000" pitchFamily="65" charset="-120"/>
              </a:rPr>
              <a:t>將測試集的標準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標準換成網路上的影片</a:t>
            </a:r>
            <a:endParaRPr lang="zh-TW" altLang="en-US" dirty="0"/>
          </a:p>
        </p:txBody>
      </p:sp>
      <p:pic>
        <p:nvPicPr>
          <p:cNvPr id="4" name="圖片 3">
            <a:extLst>
              <a:ext uri="{FF2B5EF4-FFF2-40B4-BE49-F238E27FC236}">
                <a16:creationId xmlns:a16="http://schemas.microsoft.com/office/drawing/2014/main" id="{982FC69F-C5CA-694C-017D-AAE1C46170E3}"/>
              </a:ext>
            </a:extLst>
          </p:cNvPr>
          <p:cNvPicPr>
            <a:picLocks noChangeAspect="1"/>
          </p:cNvPicPr>
          <p:nvPr/>
        </p:nvPicPr>
        <p:blipFill>
          <a:blip r:embed="rId2"/>
          <a:stretch>
            <a:fillRect/>
          </a:stretch>
        </p:blipFill>
        <p:spPr>
          <a:xfrm>
            <a:off x="3713570" y="2142836"/>
            <a:ext cx="4764860" cy="4436249"/>
          </a:xfrm>
          <a:prstGeom prst="rect">
            <a:avLst/>
          </a:prstGeom>
        </p:spPr>
      </p:pic>
    </p:spTree>
    <p:extLst>
      <p:ext uri="{BB962C8B-B14F-4D97-AF65-F5344CB8AC3E}">
        <p14:creationId xmlns:p14="http://schemas.microsoft.com/office/powerpoint/2010/main" val="372328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更新後的測試集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62824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CE639-7A56-46F6-694B-1635584EDE0F}"/>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555931D8-3E52-72CA-8D06-2CB59AE97CD7}"/>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172C2F2-776C-128C-9FE9-E9F7CF5DBA6B}"/>
              </a:ext>
            </a:extLst>
          </p:cNvPr>
          <p:cNvPicPr>
            <a:picLocks noChangeAspect="1"/>
          </p:cNvPicPr>
          <p:nvPr/>
        </p:nvPicPr>
        <p:blipFill>
          <a:blip r:embed="rId2"/>
          <a:stretch>
            <a:fillRect/>
          </a:stretch>
        </p:blipFill>
        <p:spPr>
          <a:xfrm>
            <a:off x="838200" y="1468581"/>
            <a:ext cx="6080862" cy="5250605"/>
          </a:xfrm>
          <a:prstGeom prst="rect">
            <a:avLst/>
          </a:prstGeom>
        </p:spPr>
      </p:pic>
      <p:pic>
        <p:nvPicPr>
          <p:cNvPr id="7" name="圖片 6">
            <a:extLst>
              <a:ext uri="{FF2B5EF4-FFF2-40B4-BE49-F238E27FC236}">
                <a16:creationId xmlns:a16="http://schemas.microsoft.com/office/drawing/2014/main" id="{C4FAE577-6DCF-1087-B961-8AB361B95437}"/>
              </a:ext>
            </a:extLst>
          </p:cNvPr>
          <p:cNvPicPr>
            <a:picLocks noChangeAspect="1"/>
          </p:cNvPicPr>
          <p:nvPr/>
        </p:nvPicPr>
        <p:blipFill>
          <a:blip r:embed="rId3"/>
          <a:stretch>
            <a:fillRect/>
          </a:stretch>
        </p:blipFill>
        <p:spPr>
          <a:xfrm>
            <a:off x="7178344" y="4053929"/>
            <a:ext cx="4744112" cy="1486107"/>
          </a:xfrm>
          <a:prstGeom prst="rect">
            <a:avLst/>
          </a:prstGeom>
        </p:spPr>
      </p:pic>
    </p:spTree>
    <p:extLst>
      <p:ext uri="{BB962C8B-B14F-4D97-AF65-F5344CB8AC3E}">
        <p14:creationId xmlns:p14="http://schemas.microsoft.com/office/powerpoint/2010/main" val="92613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B3F74-3E9E-B6E2-6B90-D999D65BE04D}"/>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16E49D4A-DD6D-DA4B-06DB-6D13BE74EDE3}"/>
              </a:ext>
            </a:extLst>
          </p:cNvPr>
          <p:cNvSpPr>
            <a:spLocks noGrp="1"/>
          </p:cNvSpPr>
          <p:nvPr>
            <p:ph idx="1"/>
          </p:nvPr>
        </p:nvSpPr>
        <p:spPr>
          <a:xfrm>
            <a:off x="2075874" y="1825624"/>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上周                        本周</a:t>
            </a:r>
          </a:p>
        </p:txBody>
      </p:sp>
      <p:pic>
        <p:nvPicPr>
          <p:cNvPr id="5" name="圖片 4">
            <a:extLst>
              <a:ext uri="{FF2B5EF4-FFF2-40B4-BE49-F238E27FC236}">
                <a16:creationId xmlns:a16="http://schemas.microsoft.com/office/drawing/2014/main" id="{21BFBD80-D43E-4374-08B5-2C882EEC75C7}"/>
              </a:ext>
            </a:extLst>
          </p:cNvPr>
          <p:cNvPicPr>
            <a:picLocks noChangeAspect="1"/>
          </p:cNvPicPr>
          <p:nvPr/>
        </p:nvPicPr>
        <p:blipFill>
          <a:blip r:embed="rId2"/>
          <a:stretch>
            <a:fillRect/>
          </a:stretch>
        </p:blipFill>
        <p:spPr>
          <a:xfrm>
            <a:off x="6419322" y="2804953"/>
            <a:ext cx="5169511" cy="2176636"/>
          </a:xfrm>
          <a:prstGeom prst="rect">
            <a:avLst/>
          </a:prstGeom>
        </p:spPr>
      </p:pic>
      <p:pic>
        <p:nvPicPr>
          <p:cNvPr id="7" name="圖片 6">
            <a:extLst>
              <a:ext uri="{FF2B5EF4-FFF2-40B4-BE49-F238E27FC236}">
                <a16:creationId xmlns:a16="http://schemas.microsoft.com/office/drawing/2014/main" id="{E5D05E5F-CCF2-4E40-C33C-B587A47E93EC}"/>
              </a:ext>
            </a:extLst>
          </p:cNvPr>
          <p:cNvPicPr>
            <a:picLocks noChangeAspect="1"/>
          </p:cNvPicPr>
          <p:nvPr/>
        </p:nvPicPr>
        <p:blipFill>
          <a:blip r:embed="rId3"/>
          <a:stretch>
            <a:fillRect/>
          </a:stretch>
        </p:blipFill>
        <p:spPr>
          <a:xfrm>
            <a:off x="838200" y="2804953"/>
            <a:ext cx="5581122" cy="2176637"/>
          </a:xfrm>
          <a:prstGeom prst="rect">
            <a:avLst/>
          </a:prstGeom>
        </p:spPr>
      </p:pic>
      <p:pic>
        <p:nvPicPr>
          <p:cNvPr id="10" name="圖片 9">
            <a:extLst>
              <a:ext uri="{FF2B5EF4-FFF2-40B4-BE49-F238E27FC236}">
                <a16:creationId xmlns:a16="http://schemas.microsoft.com/office/drawing/2014/main" id="{C71A3160-F6BF-C229-2E8A-9070014C4D4E}"/>
              </a:ext>
            </a:extLst>
          </p:cNvPr>
          <p:cNvPicPr>
            <a:picLocks noChangeAspect="1"/>
          </p:cNvPicPr>
          <p:nvPr/>
        </p:nvPicPr>
        <p:blipFill>
          <a:blip r:embed="rId4"/>
          <a:stretch>
            <a:fillRect/>
          </a:stretch>
        </p:blipFill>
        <p:spPr>
          <a:xfrm>
            <a:off x="6419322" y="2994981"/>
            <a:ext cx="2008241" cy="45719"/>
          </a:xfrm>
          <a:prstGeom prst="rect">
            <a:avLst/>
          </a:prstGeom>
        </p:spPr>
      </p:pic>
      <p:pic>
        <p:nvPicPr>
          <p:cNvPr id="11" name="圖片 10">
            <a:extLst>
              <a:ext uri="{FF2B5EF4-FFF2-40B4-BE49-F238E27FC236}">
                <a16:creationId xmlns:a16="http://schemas.microsoft.com/office/drawing/2014/main" id="{F02684BD-7729-6ED3-FC2A-0E599660A495}"/>
              </a:ext>
            </a:extLst>
          </p:cNvPr>
          <p:cNvPicPr>
            <a:picLocks noChangeAspect="1"/>
          </p:cNvPicPr>
          <p:nvPr/>
        </p:nvPicPr>
        <p:blipFill>
          <a:blip r:embed="rId5"/>
          <a:stretch>
            <a:fillRect/>
          </a:stretch>
        </p:blipFill>
        <p:spPr>
          <a:xfrm>
            <a:off x="955230" y="3045868"/>
            <a:ext cx="3801498" cy="66787"/>
          </a:xfrm>
          <a:prstGeom prst="rect">
            <a:avLst/>
          </a:prstGeom>
        </p:spPr>
      </p:pic>
      <p:pic>
        <p:nvPicPr>
          <p:cNvPr id="12" name="圖片 11">
            <a:extLst>
              <a:ext uri="{FF2B5EF4-FFF2-40B4-BE49-F238E27FC236}">
                <a16:creationId xmlns:a16="http://schemas.microsoft.com/office/drawing/2014/main" id="{F9404656-B274-65D4-8339-3431154505C8}"/>
              </a:ext>
            </a:extLst>
          </p:cNvPr>
          <p:cNvPicPr>
            <a:picLocks noChangeAspect="1"/>
          </p:cNvPicPr>
          <p:nvPr/>
        </p:nvPicPr>
        <p:blipFill>
          <a:blip r:embed="rId6"/>
          <a:stretch>
            <a:fillRect/>
          </a:stretch>
        </p:blipFill>
        <p:spPr>
          <a:xfrm>
            <a:off x="958591" y="3524778"/>
            <a:ext cx="5137409" cy="66787"/>
          </a:xfrm>
          <a:prstGeom prst="rect">
            <a:avLst/>
          </a:prstGeom>
        </p:spPr>
      </p:pic>
      <p:pic>
        <p:nvPicPr>
          <p:cNvPr id="13" name="圖片 12">
            <a:extLst>
              <a:ext uri="{FF2B5EF4-FFF2-40B4-BE49-F238E27FC236}">
                <a16:creationId xmlns:a16="http://schemas.microsoft.com/office/drawing/2014/main" id="{0AAF9F97-06A8-6ECF-5738-B392A7DD0AE3}"/>
              </a:ext>
            </a:extLst>
          </p:cNvPr>
          <p:cNvPicPr>
            <a:picLocks noChangeAspect="1"/>
          </p:cNvPicPr>
          <p:nvPr/>
        </p:nvPicPr>
        <p:blipFill>
          <a:blip r:embed="rId6"/>
          <a:stretch>
            <a:fillRect/>
          </a:stretch>
        </p:blipFill>
        <p:spPr>
          <a:xfrm>
            <a:off x="6419322" y="3491247"/>
            <a:ext cx="4239442" cy="45719"/>
          </a:xfrm>
          <a:prstGeom prst="rect">
            <a:avLst/>
          </a:prstGeom>
        </p:spPr>
      </p:pic>
      <p:sp>
        <p:nvSpPr>
          <p:cNvPr id="14" name="文字方塊 13">
            <a:extLst>
              <a:ext uri="{FF2B5EF4-FFF2-40B4-BE49-F238E27FC236}">
                <a16:creationId xmlns:a16="http://schemas.microsoft.com/office/drawing/2014/main" id="{E8713DA7-A743-2AF3-27EF-F9420CA8D4E0}"/>
              </a:ext>
            </a:extLst>
          </p:cNvPr>
          <p:cNvSpPr txBox="1"/>
          <p:nvPr/>
        </p:nvSpPr>
        <p:spPr>
          <a:xfrm>
            <a:off x="838200" y="5421745"/>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第一類的標準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標準在換成網路上的影片後就改善到準確率</a:t>
            </a:r>
            <a:r>
              <a:rPr lang="en-US" altLang="zh-TW" dirty="0">
                <a:latin typeface="標楷體" panose="03000509000000000000" pitchFamily="65" charset="-120"/>
                <a:ea typeface="標楷體" panose="03000509000000000000" pitchFamily="65" charset="-120"/>
              </a:rPr>
              <a:t>100%</a:t>
            </a: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第三類的標準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過寬則是因為上周改良測試集後餵錯了，還是餵給模型未修改過的資料，所以這周修正這個問題後準確率也有所改善，不過大多會誤判為標準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過窄，有可能是因為訓練集數量差距的關係</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4215</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445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0C7A-928E-443E-0EEB-4129180420C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從訓練集分割出來的測試集的測試結果</a:t>
            </a:r>
          </a:p>
        </p:txBody>
      </p:sp>
      <p:sp>
        <p:nvSpPr>
          <p:cNvPr id="3" name="內容版面配置區 2">
            <a:extLst>
              <a:ext uri="{FF2B5EF4-FFF2-40B4-BE49-F238E27FC236}">
                <a16:creationId xmlns:a16="http://schemas.microsoft.com/office/drawing/2014/main" id="{77FDFBDE-387B-1B6F-CB4D-54A1C1F03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9E19C90-AA2E-DE64-C31E-BE50F92A536B}"/>
              </a:ext>
            </a:extLst>
          </p:cNvPr>
          <p:cNvPicPr>
            <a:picLocks noChangeAspect="1"/>
          </p:cNvPicPr>
          <p:nvPr/>
        </p:nvPicPr>
        <p:blipFill>
          <a:blip r:embed="rId2"/>
          <a:stretch>
            <a:fillRect/>
          </a:stretch>
        </p:blipFill>
        <p:spPr>
          <a:xfrm>
            <a:off x="545779" y="1505527"/>
            <a:ext cx="6123096" cy="4828133"/>
          </a:xfrm>
          <a:prstGeom prst="rect">
            <a:avLst/>
          </a:prstGeom>
        </p:spPr>
      </p:pic>
      <p:pic>
        <p:nvPicPr>
          <p:cNvPr id="7" name="圖片 6">
            <a:extLst>
              <a:ext uri="{FF2B5EF4-FFF2-40B4-BE49-F238E27FC236}">
                <a16:creationId xmlns:a16="http://schemas.microsoft.com/office/drawing/2014/main" id="{AAAFFAD4-8EEF-8322-045A-8CCC14F08BCF}"/>
              </a:ext>
            </a:extLst>
          </p:cNvPr>
          <p:cNvPicPr>
            <a:picLocks noChangeAspect="1"/>
          </p:cNvPicPr>
          <p:nvPr/>
        </p:nvPicPr>
        <p:blipFill>
          <a:blip r:embed="rId3"/>
          <a:stretch>
            <a:fillRect/>
          </a:stretch>
        </p:blipFill>
        <p:spPr>
          <a:xfrm>
            <a:off x="6961296" y="2685946"/>
            <a:ext cx="4810796" cy="1486107"/>
          </a:xfrm>
          <a:prstGeom prst="rect">
            <a:avLst/>
          </a:prstGeom>
        </p:spPr>
      </p:pic>
      <p:sp>
        <p:nvSpPr>
          <p:cNvPr id="8" name="文字方塊 7">
            <a:extLst>
              <a:ext uri="{FF2B5EF4-FFF2-40B4-BE49-F238E27FC236}">
                <a16:creationId xmlns:a16="http://schemas.microsoft.com/office/drawing/2014/main" id="{FEDA26BB-77BD-AB66-5A36-809CD4A5F829}"/>
              </a:ext>
            </a:extLst>
          </p:cNvPr>
          <p:cNvSpPr txBox="1"/>
          <p:nvPr/>
        </p:nvSpPr>
        <p:spPr>
          <a:xfrm>
            <a:off x="6961296" y="4971369"/>
            <a:ext cx="439250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只有將一個過寬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標準判定為標準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Tree>
    <p:extLst>
      <p:ext uri="{BB962C8B-B14F-4D97-AF65-F5344CB8AC3E}">
        <p14:creationId xmlns:p14="http://schemas.microsoft.com/office/powerpoint/2010/main" val="29533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A7B81-A50F-29FC-F740-632A260939F9}"/>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sp>
        <p:nvSpPr>
          <p:cNvPr id="3" name="內容版面配置區 2">
            <a:extLst>
              <a:ext uri="{FF2B5EF4-FFF2-40B4-BE49-F238E27FC236}">
                <a16:creationId xmlns:a16="http://schemas.microsoft.com/office/drawing/2014/main" id="{7A02CF70-2103-BBDF-2590-1285C297CDC5}"/>
              </a:ext>
            </a:extLst>
          </p:cNvPr>
          <p:cNvSpPr>
            <a:spLocks noGrp="1"/>
          </p:cNvSpPr>
          <p:nvPr>
            <p:ph idx="1"/>
          </p:nvPr>
        </p:nvSpPr>
        <p:spPr>
          <a:xfrm>
            <a:off x="838200" y="1059007"/>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a:t>
            </a:r>
          </a:p>
        </p:txBody>
      </p:sp>
      <p:pic>
        <p:nvPicPr>
          <p:cNvPr id="7" name="圖片 6">
            <a:extLst>
              <a:ext uri="{FF2B5EF4-FFF2-40B4-BE49-F238E27FC236}">
                <a16:creationId xmlns:a16="http://schemas.microsoft.com/office/drawing/2014/main" id="{7716F0A4-F345-2D58-65BE-B7C61B7F2926}"/>
              </a:ext>
            </a:extLst>
          </p:cNvPr>
          <p:cNvPicPr>
            <a:picLocks noChangeAspect="1"/>
          </p:cNvPicPr>
          <p:nvPr/>
        </p:nvPicPr>
        <p:blipFill>
          <a:blip r:embed="rId2"/>
          <a:stretch>
            <a:fillRect/>
          </a:stretch>
        </p:blipFill>
        <p:spPr>
          <a:xfrm>
            <a:off x="1756140" y="1594455"/>
            <a:ext cx="3381024" cy="4510493"/>
          </a:xfrm>
          <a:prstGeom prst="rect">
            <a:avLst/>
          </a:prstGeom>
        </p:spPr>
      </p:pic>
      <p:pic>
        <p:nvPicPr>
          <p:cNvPr id="8" name="圖片 7">
            <a:extLst>
              <a:ext uri="{FF2B5EF4-FFF2-40B4-BE49-F238E27FC236}">
                <a16:creationId xmlns:a16="http://schemas.microsoft.com/office/drawing/2014/main" id="{A5AD996E-2CA9-F489-70FA-E6F67CF8C90C}"/>
              </a:ext>
            </a:extLst>
          </p:cNvPr>
          <p:cNvPicPr>
            <a:picLocks noChangeAspect="1"/>
          </p:cNvPicPr>
          <p:nvPr/>
        </p:nvPicPr>
        <p:blipFill>
          <a:blip r:embed="rId3"/>
          <a:stretch>
            <a:fillRect/>
          </a:stretch>
        </p:blipFill>
        <p:spPr>
          <a:xfrm>
            <a:off x="7054838" y="1583243"/>
            <a:ext cx="3853308" cy="4532915"/>
          </a:xfrm>
          <a:prstGeom prst="rect">
            <a:avLst/>
          </a:prstGeom>
        </p:spPr>
      </p:pic>
      <p:sp>
        <p:nvSpPr>
          <p:cNvPr id="10" name="文字方塊 9">
            <a:extLst>
              <a:ext uri="{FF2B5EF4-FFF2-40B4-BE49-F238E27FC236}">
                <a16:creationId xmlns:a16="http://schemas.microsoft.com/office/drawing/2014/main" id="{7D6E5F9A-08B1-D600-8C93-8AE4CEAFFD62}"/>
              </a:ext>
            </a:extLst>
          </p:cNvPr>
          <p:cNvSpPr txBox="1"/>
          <p:nvPr/>
        </p:nvSpPr>
        <p:spPr>
          <a:xfrm>
            <a:off x="0" y="6284686"/>
            <a:ext cx="1244138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左邊的雙腳距離確實有比較寬，所以會判定錯誤可能也跟訓練集數量有關，於是下一步我先把各類資料集的數量去做平衡</a:t>
            </a:r>
          </a:p>
        </p:txBody>
      </p:sp>
    </p:spTree>
    <p:extLst>
      <p:ext uri="{BB962C8B-B14F-4D97-AF65-F5344CB8AC3E}">
        <p14:creationId xmlns:p14="http://schemas.microsoft.com/office/powerpoint/2010/main" val="401954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平衡後的資料集數量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4311</a:t>
            </a:r>
            <a:endParaRPr lang="en-US" altLang="zh-TW" sz="2800" dirty="0">
              <a:solidFill>
                <a:srgbClr val="FF0000"/>
              </a:solidFill>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3535</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4232</a:t>
            </a:r>
            <a:endParaRPr lang="zh-TW" altLang="en-US" dirty="0">
              <a:solidFill>
                <a:srgbClr val="FF0000"/>
              </a:solidFill>
            </a:endParaRPr>
          </a:p>
        </p:txBody>
      </p:sp>
      <p:sp>
        <p:nvSpPr>
          <p:cNvPr id="4" name="文字方塊 3">
            <a:extLst>
              <a:ext uri="{FF2B5EF4-FFF2-40B4-BE49-F238E27FC236}">
                <a16:creationId xmlns:a16="http://schemas.microsoft.com/office/drawing/2014/main" id="{85D4DFD6-DE6C-A582-F5EE-7F7A0DDA5CAC}"/>
              </a:ext>
            </a:extLst>
          </p:cNvPr>
          <p:cNvSpPr txBox="1"/>
          <p:nvPr/>
        </p:nvSpPr>
        <p:spPr>
          <a:xfrm>
            <a:off x="360218" y="3429000"/>
            <a:ext cx="3426691"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紅字部分為有修正過的資料集，盡量控制在</a:t>
            </a:r>
            <a:r>
              <a:rPr lang="en-US" altLang="zh-TW" dirty="0">
                <a:latin typeface="標楷體" panose="03000509000000000000" pitchFamily="65" charset="-120"/>
                <a:ea typeface="標楷體" panose="03000509000000000000" pitchFamily="65" charset="-120"/>
              </a:rPr>
              <a:t>4000</a:t>
            </a:r>
            <a:r>
              <a:rPr lang="zh-TW" altLang="en-US" dirty="0">
                <a:latin typeface="標楷體" panose="03000509000000000000" pitchFamily="65" charset="-120"/>
                <a:ea typeface="標楷體" panose="03000509000000000000" pitchFamily="65" charset="-120"/>
              </a:rPr>
              <a:t>筆上下</a:t>
            </a:r>
          </a:p>
        </p:txBody>
      </p:sp>
    </p:spTree>
    <p:extLst>
      <p:ext uri="{BB962C8B-B14F-4D97-AF65-F5344CB8AC3E}">
        <p14:creationId xmlns:p14="http://schemas.microsoft.com/office/powerpoint/2010/main" val="188713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94C6-C223-9443-72C6-6B7CE46A0C0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重新訓練的結果</a:t>
            </a:r>
          </a:p>
        </p:txBody>
      </p:sp>
      <p:sp>
        <p:nvSpPr>
          <p:cNvPr id="3" name="內容版面配置區 2">
            <a:extLst>
              <a:ext uri="{FF2B5EF4-FFF2-40B4-BE49-F238E27FC236}">
                <a16:creationId xmlns:a16="http://schemas.microsoft.com/office/drawing/2014/main" id="{617F7866-F2AE-1F17-AD3A-3FBD6D8B4A04}"/>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950659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D8D7-3D51-D94B-CFB5-DC4CC3D1A3F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pic>
        <p:nvPicPr>
          <p:cNvPr id="4" name="內容版面配置區 3">
            <a:extLst>
              <a:ext uri="{FF2B5EF4-FFF2-40B4-BE49-F238E27FC236}">
                <a16:creationId xmlns:a16="http://schemas.microsoft.com/office/drawing/2014/main" id="{EEB607B0-21B8-4C65-FC1B-9AC7F279B7E9}"/>
              </a:ext>
            </a:extLst>
          </p:cNvPr>
          <p:cNvPicPr>
            <a:picLocks noGrp="1" noChangeAspect="1"/>
          </p:cNvPicPr>
          <p:nvPr>
            <p:ph idx="1"/>
          </p:nvPr>
        </p:nvPicPr>
        <p:blipFill>
          <a:blip r:embed="rId2"/>
          <a:stretch>
            <a:fillRect/>
          </a:stretch>
        </p:blipFill>
        <p:spPr>
          <a:xfrm>
            <a:off x="965200" y="1316798"/>
            <a:ext cx="10452099" cy="5468664"/>
          </a:xfrm>
          <a:prstGeom prst="rect">
            <a:avLst/>
          </a:prstGeom>
        </p:spPr>
      </p:pic>
      <p:sp>
        <p:nvSpPr>
          <p:cNvPr id="5" name="文字方塊 4">
            <a:extLst>
              <a:ext uri="{FF2B5EF4-FFF2-40B4-BE49-F238E27FC236}">
                <a16:creationId xmlns:a16="http://schemas.microsoft.com/office/drawing/2014/main" id="{FAB5DB8E-4C3E-A35E-E47E-19482F11F982}"/>
              </a:ext>
            </a:extLst>
          </p:cNvPr>
          <p:cNvSpPr txBox="1"/>
          <p:nvPr/>
        </p:nvSpPr>
        <p:spPr>
          <a:xfrm>
            <a:off x="5282214" y="2734959"/>
            <a:ext cx="4916731"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這裡是</a:t>
            </a:r>
            <a:r>
              <a:rPr lang="en-US" altLang="zh-TW" dirty="0">
                <a:solidFill>
                  <a:srgbClr val="FF0000"/>
                </a:solidFill>
                <a:latin typeface="標楷體" panose="03000509000000000000" pitchFamily="65" charset="-120"/>
                <a:ea typeface="標楷體" panose="03000509000000000000" pitchFamily="65" charset="-120"/>
              </a:rPr>
              <a:t>epoch400</a:t>
            </a:r>
            <a:r>
              <a:rPr lang="zh-TW" altLang="en-US" dirty="0">
                <a:solidFill>
                  <a:srgbClr val="FF0000"/>
                </a:solidFill>
                <a:latin typeface="標楷體" panose="03000509000000000000" pitchFamily="65" charset="-120"/>
                <a:ea typeface="標楷體" panose="03000509000000000000" pitchFamily="65" charset="-120"/>
              </a:rPr>
              <a:t>的設定，除了</a:t>
            </a:r>
            <a:r>
              <a:rPr lang="en-US" altLang="zh-TW" dirty="0">
                <a:solidFill>
                  <a:srgbClr val="FF0000"/>
                </a:solidFill>
                <a:latin typeface="標楷體" panose="03000509000000000000" pitchFamily="65" charset="-120"/>
                <a:ea typeface="標楷體" panose="03000509000000000000" pitchFamily="65" charset="-120"/>
              </a:rPr>
              <a:t>epoch</a:t>
            </a:r>
            <a:r>
              <a:rPr lang="zh-TW" altLang="en-US" dirty="0">
                <a:solidFill>
                  <a:srgbClr val="FF0000"/>
                </a:solidFill>
                <a:latin typeface="標楷體" panose="03000509000000000000" pitchFamily="65" charset="-120"/>
                <a:ea typeface="標楷體" panose="03000509000000000000" pitchFamily="65" charset="-120"/>
              </a:rPr>
              <a:t>其他都沒動</a:t>
            </a:r>
          </a:p>
        </p:txBody>
      </p:sp>
      <p:cxnSp>
        <p:nvCxnSpPr>
          <p:cNvPr id="6" name="直線接點 5">
            <a:extLst>
              <a:ext uri="{FF2B5EF4-FFF2-40B4-BE49-F238E27FC236}">
                <a16:creationId xmlns:a16="http://schemas.microsoft.com/office/drawing/2014/main" id="{DAC6D0CF-A7ED-A4B9-4E5B-74FA63B9E89C}"/>
              </a:ext>
            </a:extLst>
          </p:cNvPr>
          <p:cNvCxnSpPr/>
          <p:nvPr/>
        </p:nvCxnSpPr>
        <p:spPr>
          <a:xfrm>
            <a:off x="2267382" y="2885224"/>
            <a:ext cx="10830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67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571C5-083D-67C6-1B1C-0580B3D32AF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sp>
        <p:nvSpPr>
          <p:cNvPr id="3" name="內容版面配置區 2">
            <a:extLst>
              <a:ext uri="{FF2B5EF4-FFF2-40B4-BE49-F238E27FC236}">
                <a16:creationId xmlns:a16="http://schemas.microsoft.com/office/drawing/2014/main" id="{27160110-0CB9-ED1A-0906-5D6E94289969}"/>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原本</a:t>
            </a:r>
            <a:r>
              <a:rPr lang="en-US" altLang="zh-TW" dirty="0">
                <a:latin typeface="標楷體" panose="03000509000000000000" pitchFamily="65" charset="-120"/>
                <a:ea typeface="標楷體" panose="03000509000000000000" pitchFamily="65" charset="-120"/>
              </a:rPr>
              <a:t>default</a:t>
            </a:r>
            <a:r>
              <a:rPr lang="zh-TW" altLang="en-US" dirty="0">
                <a:latin typeface="標楷體" panose="03000509000000000000" pitchFamily="65" charset="-120"/>
                <a:ea typeface="標楷體" panose="03000509000000000000" pitchFamily="65" charset="-120"/>
              </a:rPr>
              <a:t>是</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他的</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會是</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，現在改成</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就是</a:t>
            </a:r>
            <a:r>
              <a:rPr lang="en-US" altLang="zh-TW" dirty="0">
                <a:latin typeface="標楷體" panose="03000509000000000000" pitchFamily="65" charset="-120"/>
                <a:ea typeface="標楷體" panose="03000509000000000000" pitchFamily="65" charset="-120"/>
              </a:rPr>
              <a:t>400</a:t>
            </a:r>
            <a:endParaRPr lang="zh-TW" altLang="en-US" dirty="0">
              <a:latin typeface="標楷體" panose="03000509000000000000" pitchFamily="65" charset="-120"/>
              <a:ea typeface="標楷體" panose="03000509000000000000" pitchFamily="65" charset="-120"/>
            </a:endParaRPr>
          </a:p>
          <a:p>
            <a:endParaRPr lang="zh-TW" altLang="en-US" dirty="0"/>
          </a:p>
        </p:txBody>
      </p:sp>
      <p:pic>
        <p:nvPicPr>
          <p:cNvPr id="4" name="圖片 3">
            <a:extLst>
              <a:ext uri="{FF2B5EF4-FFF2-40B4-BE49-F238E27FC236}">
                <a16:creationId xmlns:a16="http://schemas.microsoft.com/office/drawing/2014/main" id="{7DC60CB4-5AED-AB27-6608-F3AC16D4870A}"/>
              </a:ext>
            </a:extLst>
          </p:cNvPr>
          <p:cNvPicPr>
            <a:picLocks noChangeAspect="1"/>
          </p:cNvPicPr>
          <p:nvPr/>
        </p:nvPicPr>
        <p:blipFill>
          <a:blip r:embed="rId2"/>
          <a:stretch>
            <a:fillRect/>
          </a:stretch>
        </p:blipFill>
        <p:spPr>
          <a:xfrm>
            <a:off x="106161" y="2851383"/>
            <a:ext cx="11979678" cy="469433"/>
          </a:xfrm>
          <a:prstGeom prst="rect">
            <a:avLst/>
          </a:prstGeom>
        </p:spPr>
      </p:pic>
    </p:spTree>
    <p:extLst>
      <p:ext uri="{BB962C8B-B14F-4D97-AF65-F5344CB8AC3E}">
        <p14:creationId xmlns:p14="http://schemas.microsoft.com/office/powerpoint/2010/main" val="22074313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B1689-60CA-36B9-E009-AF6F9687813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設定</a:t>
            </a:r>
          </a:p>
        </p:txBody>
      </p:sp>
      <p:pic>
        <p:nvPicPr>
          <p:cNvPr id="4" name="內容版面配置區 4">
            <a:extLst>
              <a:ext uri="{FF2B5EF4-FFF2-40B4-BE49-F238E27FC236}">
                <a16:creationId xmlns:a16="http://schemas.microsoft.com/office/drawing/2014/main" id="{ACEE6EFC-5CF3-C9C5-43BC-BBFF893B0637}"/>
              </a:ext>
            </a:extLst>
          </p:cNvPr>
          <p:cNvPicPr>
            <a:picLocks noGrp="1" noChangeAspect="1"/>
          </p:cNvPicPr>
          <p:nvPr>
            <p:ph idx="1"/>
          </p:nvPr>
        </p:nvPicPr>
        <p:blipFill>
          <a:blip r:embed="rId2"/>
          <a:stretch>
            <a:fillRect/>
          </a:stretch>
        </p:blipFill>
        <p:spPr>
          <a:xfrm>
            <a:off x="1555316" y="1507096"/>
            <a:ext cx="9468284" cy="5126233"/>
          </a:xfrm>
        </p:spPr>
      </p:pic>
      <p:cxnSp>
        <p:nvCxnSpPr>
          <p:cNvPr id="5" name="直線接點 4">
            <a:extLst>
              <a:ext uri="{FF2B5EF4-FFF2-40B4-BE49-F238E27FC236}">
                <a16:creationId xmlns:a16="http://schemas.microsoft.com/office/drawing/2014/main" id="{5956068B-2EE5-0314-B5D7-D0D4B32B20C2}"/>
              </a:ext>
            </a:extLst>
          </p:cNvPr>
          <p:cNvCxnSpPr>
            <a:cxnSpLocks/>
          </p:cNvCxnSpPr>
          <p:nvPr/>
        </p:nvCxnSpPr>
        <p:spPr>
          <a:xfrm>
            <a:off x="3003489" y="5979234"/>
            <a:ext cx="29274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A3F3324-72C5-AD16-9BEA-13A8AD607978}"/>
              </a:ext>
            </a:extLst>
          </p:cNvPr>
          <p:cNvSpPr txBox="1"/>
          <p:nvPr/>
        </p:nvSpPr>
        <p:spPr>
          <a:xfrm>
            <a:off x="6410470" y="5609902"/>
            <a:ext cx="3185487" cy="369332"/>
          </a:xfrm>
          <a:prstGeom prst="rect">
            <a:avLst/>
          </a:prstGeom>
          <a:noFill/>
        </p:spPr>
        <p:txBody>
          <a:bodyPr wrap="none" rtlCol="0">
            <a:spAutoFit/>
          </a:bodyPr>
          <a:lstStyle/>
          <a:p>
            <a:r>
              <a:rPr lang="en-US" altLang="zh-TW" dirty="0">
                <a:solidFill>
                  <a:srgbClr val="FF0000"/>
                </a:solidFill>
                <a:latin typeface="標楷體" panose="03000509000000000000" pitchFamily="65" charset="-120"/>
                <a:ea typeface="標楷體" panose="03000509000000000000" pitchFamily="65" charset="-120"/>
              </a:rPr>
              <a:t>Batch size</a:t>
            </a:r>
            <a:r>
              <a:rPr lang="zh-TW" altLang="en-US" dirty="0">
                <a:solidFill>
                  <a:srgbClr val="FF0000"/>
                </a:solidFill>
                <a:latin typeface="標楷體" panose="03000509000000000000" pitchFamily="65" charset="-120"/>
                <a:ea typeface="標楷體" panose="03000509000000000000" pitchFamily="65" charset="-120"/>
              </a:rPr>
              <a:t>找不太到該怎麼改</a:t>
            </a:r>
          </a:p>
        </p:txBody>
      </p:sp>
    </p:spTree>
    <p:extLst>
      <p:ext uri="{BB962C8B-B14F-4D97-AF65-F5344CB8AC3E}">
        <p14:creationId xmlns:p14="http://schemas.microsoft.com/office/powerpoint/2010/main" val="11229384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2" name="圖片 1">
            <a:extLst>
              <a:ext uri="{FF2B5EF4-FFF2-40B4-BE49-F238E27FC236}">
                <a16:creationId xmlns:a16="http://schemas.microsoft.com/office/drawing/2014/main" id="{887149C8-326B-1DDB-4D7C-F34288E6E290}"/>
              </a:ext>
            </a:extLst>
          </p:cNvPr>
          <p:cNvPicPr>
            <a:picLocks noChangeAspect="1"/>
          </p:cNvPicPr>
          <p:nvPr/>
        </p:nvPicPr>
        <p:blipFill>
          <a:blip r:embed="rId3"/>
          <a:stretch>
            <a:fillRect/>
          </a:stretch>
        </p:blipFill>
        <p:spPr>
          <a:xfrm>
            <a:off x="7188882" y="425604"/>
            <a:ext cx="3161618" cy="2999703"/>
          </a:xfrm>
          <a:prstGeom prst="rect">
            <a:avLst/>
          </a:prstGeom>
        </p:spPr>
      </p:pic>
      <p:pic>
        <p:nvPicPr>
          <p:cNvPr id="6" name="圖片 5">
            <a:extLst>
              <a:ext uri="{FF2B5EF4-FFF2-40B4-BE49-F238E27FC236}">
                <a16:creationId xmlns:a16="http://schemas.microsoft.com/office/drawing/2014/main" id="{EC0ED0D0-79BD-31B9-AC6A-BC34B5FE0971}"/>
              </a:ext>
            </a:extLst>
          </p:cNvPr>
          <p:cNvPicPr>
            <a:picLocks noChangeAspect="1"/>
          </p:cNvPicPr>
          <p:nvPr/>
        </p:nvPicPr>
        <p:blipFill>
          <a:blip r:embed="rId4"/>
          <a:stretch>
            <a:fillRect/>
          </a:stretch>
        </p:blipFill>
        <p:spPr>
          <a:xfrm>
            <a:off x="7188882" y="3662570"/>
            <a:ext cx="3161618" cy="2975218"/>
          </a:xfrm>
          <a:prstGeom prst="rect">
            <a:avLst/>
          </a:prstGeom>
        </p:spPr>
      </p:pic>
      <p:sp>
        <p:nvSpPr>
          <p:cNvPr id="8" name="文字方塊 7">
            <a:extLst>
              <a:ext uri="{FF2B5EF4-FFF2-40B4-BE49-F238E27FC236}">
                <a16:creationId xmlns:a16="http://schemas.microsoft.com/office/drawing/2014/main" id="{A44F11A5-80FE-36A2-9D46-C958A15F4382}"/>
              </a:ext>
            </a:extLst>
          </p:cNvPr>
          <p:cNvSpPr txBox="1"/>
          <p:nvPr/>
        </p:nvSpPr>
        <p:spPr>
          <a:xfrm>
            <a:off x="10870519" y="1740789"/>
            <a:ext cx="1156381" cy="369332"/>
          </a:xfrm>
          <a:prstGeom prst="rect">
            <a:avLst/>
          </a:prstGeom>
          <a:noFill/>
        </p:spPr>
        <p:txBody>
          <a:bodyPr wrap="square">
            <a:spAutoFit/>
          </a:bodyPr>
          <a:lstStyle/>
          <a:p>
            <a:r>
              <a:rPr lang="en-US" altLang="zh-TW" dirty="0"/>
              <a:t>200epoch</a:t>
            </a:r>
            <a:endParaRPr lang="zh-TW" altLang="en-US" dirty="0"/>
          </a:p>
        </p:txBody>
      </p:sp>
      <p:sp>
        <p:nvSpPr>
          <p:cNvPr id="9" name="文字方塊 8">
            <a:extLst>
              <a:ext uri="{FF2B5EF4-FFF2-40B4-BE49-F238E27FC236}">
                <a16:creationId xmlns:a16="http://schemas.microsoft.com/office/drawing/2014/main" id="{944A9B1D-B8FB-EE10-70C1-0D9D74818D9F}"/>
              </a:ext>
            </a:extLst>
          </p:cNvPr>
          <p:cNvSpPr txBox="1"/>
          <p:nvPr/>
        </p:nvSpPr>
        <p:spPr>
          <a:xfrm>
            <a:off x="10775609" y="4965513"/>
            <a:ext cx="1156381" cy="369332"/>
          </a:xfrm>
          <a:prstGeom prst="rect">
            <a:avLst/>
          </a:prstGeom>
          <a:noFill/>
        </p:spPr>
        <p:txBody>
          <a:bodyPr wrap="square">
            <a:spAutoFit/>
          </a:bodyPr>
          <a:lstStyle/>
          <a:p>
            <a:r>
              <a:rPr lang="en-US" altLang="zh-TW" dirty="0"/>
              <a:t>400epoch</a:t>
            </a:r>
            <a:endParaRPr lang="zh-TW" altLang="en-US" dirty="0"/>
          </a:p>
        </p:txBody>
      </p:sp>
    </p:spTree>
    <p:extLst>
      <p:ext uri="{BB962C8B-B14F-4D97-AF65-F5344CB8AC3E}">
        <p14:creationId xmlns:p14="http://schemas.microsoft.com/office/powerpoint/2010/main" val="7010811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(epoch200)</a:t>
            </a:r>
            <a:endParaRPr lang="zh-TW" altLang="en-US"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A172384-374A-5378-76DA-806E55AE3546}"/>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(epoch400)</a:t>
            </a:r>
            <a:endParaRPr lang="zh-TW" altLang="en-US" dirty="0"/>
          </a:p>
        </p:txBody>
      </p:sp>
      <p:pic>
        <p:nvPicPr>
          <p:cNvPr id="5" name="內容版面配置區 4">
            <a:extLst>
              <a:ext uri="{FF2B5EF4-FFF2-40B4-BE49-F238E27FC236}">
                <a16:creationId xmlns:a16="http://schemas.microsoft.com/office/drawing/2014/main" id="{C4B52CA6-F4D5-5827-5D3E-06B14C2ECD57}"/>
              </a:ext>
            </a:extLst>
          </p:cNvPr>
          <p:cNvPicPr>
            <a:picLocks noGrp="1" noChangeAspect="1"/>
          </p:cNvPicPr>
          <p:nvPr>
            <p:ph idx="1"/>
          </p:nvPr>
        </p:nvPicPr>
        <p:blipFill>
          <a:blip r:embed="rId2"/>
          <a:stretch>
            <a:fillRect/>
          </a:stretch>
        </p:blipFill>
        <p:spPr>
          <a:xfrm>
            <a:off x="1040716" y="1690688"/>
            <a:ext cx="3150968" cy="4351338"/>
          </a:xfrm>
        </p:spPr>
      </p:pic>
      <p:pic>
        <p:nvPicPr>
          <p:cNvPr id="6" name="圖片 5">
            <a:extLst>
              <a:ext uri="{FF2B5EF4-FFF2-40B4-BE49-F238E27FC236}">
                <a16:creationId xmlns:a16="http://schemas.microsoft.com/office/drawing/2014/main" id="{E5BD7980-2C31-3C97-BD9D-3BBC8EC150D7}"/>
              </a:ext>
            </a:extLst>
          </p:cNvPr>
          <p:cNvPicPr>
            <a:picLocks noChangeAspect="1"/>
          </p:cNvPicPr>
          <p:nvPr/>
        </p:nvPicPr>
        <p:blipFill>
          <a:blip r:embed="rId3"/>
          <a:stretch>
            <a:fillRect/>
          </a:stretch>
        </p:blipFill>
        <p:spPr>
          <a:xfrm>
            <a:off x="4792706" y="1687894"/>
            <a:ext cx="2980036" cy="4354132"/>
          </a:xfrm>
          <a:prstGeom prst="rect">
            <a:avLst/>
          </a:prstGeom>
        </p:spPr>
      </p:pic>
      <p:pic>
        <p:nvPicPr>
          <p:cNvPr id="7" name="圖片 6">
            <a:extLst>
              <a:ext uri="{FF2B5EF4-FFF2-40B4-BE49-F238E27FC236}">
                <a16:creationId xmlns:a16="http://schemas.microsoft.com/office/drawing/2014/main" id="{5AC78D64-8BDF-99F4-56DE-E73101ECCA52}"/>
              </a:ext>
            </a:extLst>
          </p:cNvPr>
          <p:cNvPicPr>
            <a:picLocks noChangeAspect="1"/>
          </p:cNvPicPr>
          <p:nvPr/>
        </p:nvPicPr>
        <p:blipFill>
          <a:blip r:embed="rId4"/>
          <a:stretch>
            <a:fillRect/>
          </a:stretch>
        </p:blipFill>
        <p:spPr>
          <a:xfrm>
            <a:off x="8146190" y="1027906"/>
            <a:ext cx="3530481" cy="5170106"/>
          </a:xfrm>
          <a:prstGeom prst="rect">
            <a:avLst/>
          </a:prstGeom>
        </p:spPr>
      </p:pic>
      <p:sp>
        <p:nvSpPr>
          <p:cNvPr id="8" name="文字方塊 7">
            <a:extLst>
              <a:ext uri="{FF2B5EF4-FFF2-40B4-BE49-F238E27FC236}">
                <a16:creationId xmlns:a16="http://schemas.microsoft.com/office/drawing/2014/main" id="{85180821-E463-A6A8-E7D5-A4383AD646F9}"/>
              </a:ext>
            </a:extLst>
          </p:cNvPr>
          <p:cNvSpPr txBox="1"/>
          <p:nvPr/>
        </p:nvSpPr>
        <p:spPr>
          <a:xfrm>
            <a:off x="1020932" y="6308209"/>
            <a:ext cx="10802957"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三張圖都是隨意擷取的左邊是</a:t>
            </a:r>
            <a:r>
              <a:rPr lang="en-US" altLang="zh-TW" dirty="0">
                <a:latin typeface="標楷體" panose="03000509000000000000" pitchFamily="65" charset="-120"/>
                <a:ea typeface="標楷體" panose="03000509000000000000" pitchFamily="65" charset="-120"/>
              </a:rPr>
              <a:t>epoch 360</a:t>
            </a:r>
            <a:r>
              <a:rPr lang="zh-TW" altLang="en-US" dirty="0">
                <a:latin typeface="標楷體" panose="03000509000000000000" pitchFamily="65" charset="-120"/>
                <a:ea typeface="標楷體" panose="03000509000000000000" pitchFamily="65" charset="-120"/>
              </a:rPr>
              <a:t>多的時候，越往右是越少</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所生成的圖片，其實效果並不差</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016516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1872</TotalTime>
  <Words>2736</Words>
  <Application>Microsoft Office PowerPoint</Application>
  <PresentationFormat>寬螢幕</PresentationFormat>
  <Paragraphs>266</Paragraphs>
  <Slides>83</Slides>
  <Notes>1</Notes>
  <HiddenSlides>53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83</vt:i4>
      </vt:variant>
    </vt:vector>
  </HeadingPairs>
  <TitlesOfParts>
    <vt:vector size="88" baseType="lpstr">
      <vt:lpstr>標楷體</vt:lpstr>
      <vt:lpstr>Arial</vt:lpstr>
      <vt:lpstr>Calibri</vt:lpstr>
      <vt:lpstr>Calibri Light</vt:lpstr>
      <vt:lpstr>Office 佈景主題</vt:lpstr>
      <vt:lpstr>Week27週報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獨立測試集的部分</vt:lpstr>
      <vt:lpstr>更新後的測試集</vt:lpstr>
      <vt:lpstr>測試結果</vt:lpstr>
      <vt:lpstr>比對</vt:lpstr>
      <vt:lpstr>從訓練集分割出來的測試集的測試結果</vt:lpstr>
      <vt:lpstr>訓練集比對</vt:lpstr>
      <vt:lpstr>平衡後的資料集數量</vt:lpstr>
      <vt:lpstr>重新訓練的結果</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初始設定</vt:lpstr>
      <vt:lpstr>初始設定</vt:lpstr>
      <vt:lpstr>設定</vt:lpstr>
      <vt:lpstr>比對</vt:lpstr>
      <vt:lpstr>訓練效果(epoch200)</vt:lpstr>
      <vt:lpstr>訓練效果(epoch400)</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52</cp:revision>
  <dcterms:created xsi:type="dcterms:W3CDTF">2023-07-03T04:04:53Z</dcterms:created>
  <dcterms:modified xsi:type="dcterms:W3CDTF">2023-08-14T16:19:48Z</dcterms:modified>
</cp:coreProperties>
</file>